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5" r:id="rId10"/>
    <p:sldId id="653" r:id="rId11"/>
    <p:sldId id="656" r:id="rId12"/>
    <p:sldId id="657" r:id="rId13"/>
    <p:sldId id="697" r:id="rId14"/>
    <p:sldId id="709" r:id="rId15"/>
    <p:sldId id="696" r:id="rId16"/>
    <p:sldId id="698" r:id="rId17"/>
    <p:sldId id="699" r:id="rId18"/>
    <p:sldId id="700" r:id="rId19"/>
    <p:sldId id="701" r:id="rId20"/>
    <p:sldId id="703" r:id="rId21"/>
    <p:sldId id="702" r:id="rId22"/>
    <p:sldId id="704" r:id="rId23"/>
    <p:sldId id="705" r:id="rId24"/>
    <p:sldId id="706" r:id="rId25"/>
    <p:sldId id="707" r:id="rId26"/>
    <p:sldId id="708" r:id="rId27"/>
    <p:sldId id="710" r:id="rId28"/>
    <p:sldId id="711" r:id="rId29"/>
    <p:sldId id="712" r:id="rId30"/>
    <p:sldId id="713" r:id="rId31"/>
    <p:sldId id="714" r:id="rId32"/>
    <p:sldId id="715" r:id="rId33"/>
    <p:sldId id="716" r:id="rId34"/>
    <p:sldId id="717" r:id="rId35"/>
    <p:sldId id="718" r:id="rId36"/>
    <p:sldId id="719" r:id="rId37"/>
    <p:sldId id="720" r:id="rId38"/>
    <p:sldId id="721" r:id="rId39"/>
    <p:sldId id="722" r:id="rId40"/>
    <p:sldId id="723" r:id="rId41"/>
    <p:sldId id="724" r:id="rId42"/>
    <p:sldId id="725" r:id="rId43"/>
    <p:sldId id="726" r:id="rId44"/>
    <p:sldId id="727" r:id="rId45"/>
    <p:sldId id="728" r:id="rId46"/>
    <p:sldId id="729" r:id="rId47"/>
    <p:sldId id="730" r:id="rId48"/>
    <p:sldId id="731" r:id="rId49"/>
    <p:sldId id="732" r:id="rId50"/>
    <p:sldId id="733" r:id="rId51"/>
    <p:sldId id="734" r:id="rId52"/>
    <p:sldId id="735" r:id="rId53"/>
    <p:sldId id="736" r:id="rId54"/>
    <p:sldId id="737" r:id="rId55"/>
    <p:sldId id="738" r:id="rId56"/>
    <p:sldId id="739" r:id="rId57"/>
    <p:sldId id="740" r:id="rId58"/>
    <p:sldId id="741" r:id="rId59"/>
    <p:sldId id="742" r:id="rId60"/>
    <p:sldId id="743" r:id="rId61"/>
    <p:sldId id="744" r:id="rId62"/>
    <p:sldId id="745" r:id="rId63"/>
    <p:sldId id="746" r:id="rId6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7" autoAdjust="0"/>
    <p:restoredTop sz="91534" autoAdjust="0"/>
  </p:normalViewPr>
  <p:slideViewPr>
    <p:cSldViewPr>
      <p:cViewPr>
        <p:scale>
          <a:sx n="112" d="100"/>
          <a:sy n="112" d="100"/>
        </p:scale>
        <p:origin x="1112" y="3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69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151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Sunday, September 25,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4" Type="http://schemas.openxmlformats.org/officeDocument/2006/relationships/image" Target="../media/image36.png"/><Relationship Id="rId5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4" Type="http://schemas.openxmlformats.org/officeDocument/2006/relationships/image" Target="../media/image69.JPG"/><Relationship Id="rId5" Type="http://schemas.openxmlformats.org/officeDocument/2006/relationships/image" Target="../media/image70.JPG"/><Relationship Id="rId6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gif"/><Relationship Id="rId3" Type="http://schemas.openxmlformats.org/officeDocument/2006/relationships/image" Target="../media/image74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Relationship Id="rId3" Type="http://schemas.openxmlformats.org/officeDocument/2006/relationships/image" Target="../media/image7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4" Type="http://schemas.openxmlformats.org/officeDocument/2006/relationships/image" Target="../media/image7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4" Type="http://schemas.openxmlformats.org/officeDocument/2006/relationships/image" Target="../media/image78.tiff"/><Relationship Id="rId5" Type="http://schemas.openxmlformats.org/officeDocument/2006/relationships/image" Target="../media/image7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>
                <a:solidFill>
                  <a:srgbClr val="C00000"/>
                </a:solidFill>
              </a:rPr>
              <a:t>Intro</a:t>
            </a:r>
            <a:r>
              <a:rPr lang="en-US" altLang="ko-KR" sz="6000" dirty="0" smtClean="0"/>
              <a:t>duction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736580" y="1924328"/>
            <a:ext cx="5105400" cy="2505076"/>
            <a:chOff x="-5105400" y="3978720"/>
            <a:chExt cx="5105400" cy="2505076"/>
          </a:xfrm>
        </p:grpSpPr>
        <p:pic>
          <p:nvPicPr>
            <p:cNvPr id="10" name="Picture 7" descr="https://img.gaedrip.kr/images/4365aa093964833f53e382d6bfbb9764a0bf9cac51520cb6b420c52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05400" y="3978720"/>
              <a:ext cx="51054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-665534" y="5328840"/>
              <a:ext cx="5036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atin typeface="+mn-ea"/>
                </a:rPr>
                <a:t>?</a:t>
              </a:r>
              <a:endParaRPr lang="ko-KR" altLang="en-US" sz="3200" dirty="0" smtClean="0">
                <a:latin typeface="+mn-ea"/>
              </a:endParaRP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6217" y="1164566"/>
            <a:ext cx="9390364" cy="131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2" y="3790323"/>
            <a:ext cx="9390363" cy="114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6512" y="4929699"/>
            <a:ext cx="9390363" cy="137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6512" y="2478291"/>
            <a:ext cx="9390365" cy="131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9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Importantly,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Content Placeholder 4" descr="http://img.photobucket.com/albums/v426/jprotzman/Sigpage.jpg~original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3780" y="1119188"/>
            <a:ext cx="7036439" cy="526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69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More importantly,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Content Placeholder 4" descr="http://allintranslations.com/wp-content/uploads/2015/02/shutterstock_13965516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7474" y="1479650"/>
            <a:ext cx="6809052" cy="454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30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4800" dirty="0" smtClean="0"/>
              <a:t>In this </a:t>
            </a:r>
            <a:r>
              <a:rPr lang="en-US" altLang="ko-KR" sz="4800" dirty="0" smtClean="0">
                <a:solidFill>
                  <a:srgbClr val="7030A0"/>
                </a:solidFill>
              </a:rPr>
              <a:t>workshop</a:t>
            </a:r>
            <a:r>
              <a:rPr lang="en-US" altLang="ko-KR" sz="4800" dirty="0" smtClean="0"/>
              <a:t>,</a:t>
            </a:r>
            <a:br>
              <a:rPr lang="en-US" altLang="ko-KR" sz="4800" dirty="0" smtClean="0"/>
            </a:br>
            <a:r>
              <a:rPr lang="en-US" altLang="ko-KR" sz="4800" dirty="0" smtClean="0"/>
              <a:t>we will </a:t>
            </a:r>
            <a:r>
              <a:rPr lang="en-US" altLang="ko-KR" sz="4800" dirty="0" smtClean="0">
                <a:solidFill>
                  <a:srgbClr val="C00000"/>
                </a:solidFill>
              </a:rPr>
              <a:t>cover,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43887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Outline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2512" y="882996"/>
            <a:ext cx="2439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rgbClr val="00B050"/>
                </a:solidFill>
              </a:rPr>
              <a:t>Basic Python usage</a:t>
            </a:r>
            <a:endParaRPr kumimoji="1" lang="ko-KR" altLang="en-US" sz="2000" dirty="0" smtClean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512" y="1325850"/>
            <a:ext cx="2667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rgbClr val="00B050"/>
                </a:solidFill>
              </a:rPr>
              <a:t>Basic image handling</a:t>
            </a:r>
            <a:endParaRPr kumimoji="1" lang="ko-KR" altLang="en-US" sz="2000" dirty="0" smtClean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512" y="1768704"/>
            <a:ext cx="2910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rgbClr val="00B050"/>
                </a:solidFill>
              </a:rPr>
              <a:t>Basic TensorFlow usage</a:t>
            </a:r>
            <a:endParaRPr kumimoji="1" lang="ko-KR" altLang="en-US" sz="2000" dirty="0" smtClean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512" y="2211558"/>
            <a:ext cx="2401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rgbClr val="00B050"/>
                </a:solidFill>
              </a:rPr>
              <a:t>Basic MNIST usage</a:t>
            </a:r>
            <a:endParaRPr kumimoji="1" lang="ko-KR" altLang="en-US" sz="2000" dirty="0" smtClean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2512" y="2654412"/>
            <a:ext cx="6153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rgbClr val="0070C0"/>
                </a:solidFill>
              </a:rPr>
              <a:t>Introduction to CNNs + Famous CNN architectures</a:t>
            </a:r>
            <a:endParaRPr kumimoji="1" lang="ko-KR" altLang="en-US" sz="2000" dirty="0" smtClean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512" y="3097266"/>
            <a:ext cx="411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rgbClr val="C00000"/>
                </a:solidFill>
              </a:rPr>
              <a:t>Implementing Logistic Regression</a:t>
            </a:r>
            <a:endParaRPr kumimoji="1" lang="ko-KR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512" y="3540120"/>
            <a:ext cx="5284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rgbClr val="C00000"/>
                </a:solidFill>
              </a:rPr>
              <a:t>Implementing Multi Layer Perceptron (MLP)</a:t>
            </a:r>
            <a:endParaRPr kumimoji="1" lang="ko-KR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2512" y="3982974"/>
            <a:ext cx="623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rgbClr val="C00000"/>
                </a:solidFill>
              </a:rPr>
              <a:t>Implementing Convolutional Neural Network (CNN)</a:t>
            </a:r>
            <a:endParaRPr kumimoji="1" lang="ko-KR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2512" y="4425828"/>
            <a:ext cx="5989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rgbClr val="C00000"/>
                </a:solidFill>
              </a:rPr>
              <a:t>Implementing MLP and CNN with you OWN data</a:t>
            </a:r>
            <a:endParaRPr kumimoji="1" lang="ko-KR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512" y="4868682"/>
            <a:ext cx="4307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bg2">
                    <a:lumMod val="25000"/>
                  </a:schemeClr>
                </a:solidFill>
              </a:rPr>
              <a:t>Appendix1: Semantic segmentation</a:t>
            </a:r>
            <a:endParaRPr kumimoji="1" lang="ko-KR" altLang="en-US" sz="20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512" y="5311536"/>
            <a:ext cx="3513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bg2">
                    <a:lumMod val="25000"/>
                  </a:schemeClr>
                </a:solidFill>
              </a:rPr>
              <a:t>Appendix2</a:t>
            </a:r>
            <a:r>
              <a:rPr kumimoji="1" lang="en-US" altLang="ko-KR" sz="2000" smtClean="0">
                <a:solidFill>
                  <a:schemeClr val="bg2">
                    <a:lumMod val="25000"/>
                  </a:schemeClr>
                </a:solidFill>
              </a:rPr>
              <a:t>: Object detection</a:t>
            </a:r>
            <a:endParaRPr kumimoji="1" lang="ko-KR" altLang="en-US" sz="20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512" y="5754390"/>
            <a:ext cx="5135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bg2">
                    <a:lumMod val="25000"/>
                  </a:schemeClr>
                </a:solidFill>
              </a:rPr>
              <a:t>Appendix3: Visual question and answering</a:t>
            </a:r>
            <a:endParaRPr kumimoji="1" lang="ko-KR" altLang="en-US" sz="20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2512" y="6197242"/>
            <a:ext cx="5274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bg2">
                    <a:lumMod val="25000"/>
                  </a:schemeClr>
                </a:solidFill>
              </a:rPr>
              <a:t>Appendix4: Generative adversarial networks</a:t>
            </a:r>
            <a:endParaRPr kumimoji="1" lang="ko-KR" altLang="en-US" sz="20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56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</a:t>
            </a:r>
            <a:r>
              <a:rPr kumimoji="1" lang="en-US" altLang="ko-KR" dirty="0" smtClean="0">
                <a:solidFill>
                  <a:srgbClr val="C00000"/>
                </a:solidFill>
              </a:rPr>
              <a:t>Python </a:t>
            </a:r>
            <a:r>
              <a:rPr kumimoji="1" lang="en-US" altLang="ko-KR" dirty="0" smtClean="0"/>
              <a:t>usage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4802" y="1052736"/>
            <a:ext cx="335077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571" y="1052736"/>
            <a:ext cx="3328821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253" y="3762600"/>
            <a:ext cx="3385903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571" y="3762600"/>
            <a:ext cx="3336105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60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Image Handling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50540"/>
            <a:ext cx="3317538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800" y="1050540"/>
            <a:ext cx="33637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960" y="3744705"/>
            <a:ext cx="3378834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2800" y="3744705"/>
            <a:ext cx="3336105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05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</a:t>
            </a:r>
            <a:r>
              <a:rPr kumimoji="1" lang="en-US" altLang="ko-KR" dirty="0" smtClean="0">
                <a:solidFill>
                  <a:srgbClr val="C00000"/>
                </a:solidFill>
              </a:rPr>
              <a:t>TensorFlow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718" y="1447376"/>
            <a:ext cx="5671788" cy="1004162"/>
          </a:xfrm>
          <a:prstGeom prst="rect">
            <a:avLst/>
          </a:prstGeom>
        </p:spPr>
      </p:pic>
      <p:pic>
        <p:nvPicPr>
          <p:cNvPr id="7" name="내용 개체 틀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8" y="2714121"/>
            <a:ext cx="5671790" cy="972898"/>
          </a:xfrm>
          <a:prstGeom prst="rect">
            <a:avLst/>
          </a:prstGeom>
        </p:spPr>
      </p:pic>
      <p:pic>
        <p:nvPicPr>
          <p:cNvPr id="8" name="내용 개체 틀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18" y="4047059"/>
            <a:ext cx="5671789" cy="1385212"/>
          </a:xfrm>
          <a:prstGeom prst="rect">
            <a:avLst/>
          </a:prstGeom>
        </p:spPr>
      </p:pic>
      <p:pic>
        <p:nvPicPr>
          <p:cNvPr id="9" name="내용 개체 틀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816" y="1433303"/>
            <a:ext cx="5671788" cy="2849727"/>
          </a:xfrm>
          <a:prstGeom prst="rect">
            <a:avLst/>
          </a:prstGeom>
        </p:spPr>
      </p:pic>
      <p:pic>
        <p:nvPicPr>
          <p:cNvPr id="10" name="내용 개체 틀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3465006"/>
            <a:ext cx="5752880" cy="262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MNIST</a:t>
            </a:r>
            <a:r>
              <a:rPr kumimoji="1" lang="en-US" altLang="ko-KR" dirty="0" smtClean="0"/>
              <a:t> usage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268760"/>
            <a:ext cx="6926560" cy="1584176"/>
          </a:xfrm>
          <a:prstGeom prst="rect">
            <a:avLst/>
          </a:prstGeom>
        </p:spPr>
      </p:pic>
      <p:pic>
        <p:nvPicPr>
          <p:cNvPr id="6" name="내용 개체 틀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7" y="1268760"/>
            <a:ext cx="4805471" cy="2230066"/>
          </a:xfrm>
          <a:prstGeom prst="rect">
            <a:avLst/>
          </a:prstGeom>
        </p:spPr>
      </p:pic>
      <p:pic>
        <p:nvPicPr>
          <p:cNvPr id="7" name="내용 개체 틀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2952176"/>
            <a:ext cx="5832326" cy="3357144"/>
          </a:xfrm>
          <a:prstGeom prst="rect">
            <a:avLst/>
          </a:prstGeom>
        </p:spPr>
      </p:pic>
      <p:pic>
        <p:nvPicPr>
          <p:cNvPr id="8" name="내용 개체 틀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552" y="3348394"/>
            <a:ext cx="4896222" cy="17333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309" y="0"/>
            <a:ext cx="2483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9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Picture 4" descr="https://raw.githubusercontent.com/nicholas-leonard/slides/master/conv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4608512" cy="165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056" y="1467634"/>
            <a:ext cx="1512168" cy="1103941"/>
          </a:xfrm>
          <a:prstGeom prst="rect">
            <a:avLst/>
          </a:prstGeom>
        </p:spPr>
      </p:pic>
      <p:pic>
        <p:nvPicPr>
          <p:cNvPr id="8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92533" y="1563255"/>
            <a:ext cx="1767899" cy="91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883" y="2851360"/>
            <a:ext cx="6699834" cy="374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9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9224" y="1412776"/>
            <a:ext cx="6597036" cy="435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87364" y="2710661"/>
            <a:ext cx="178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MLP</a:t>
            </a:r>
            <a:endParaRPr lang="ko-KR" altLang="en-US" sz="36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3440" y="2322974"/>
            <a:ext cx="2236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endParaRPr lang="ko-KR" altLang="en-US" sz="28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5688" y="2712505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RBM</a:t>
            </a:r>
            <a:endParaRPr lang="ko-KR" altLang="en-US" sz="32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7528" y="1954932"/>
            <a:ext cx="1784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RNN / LSTM</a:t>
            </a:r>
            <a:endParaRPr lang="ko-KR" altLang="en-US" sz="1600" b="1" dirty="0" smtClean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CNN </a:t>
            </a:r>
            <a:r>
              <a:rPr kumimoji="1" lang="en-US" altLang="ko-KR" dirty="0" smtClean="0">
                <a:solidFill>
                  <a:srgbClr val="C00000"/>
                </a:solidFill>
              </a:rPr>
              <a:t>Architectures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AlexNet</a:t>
            </a:r>
            <a:endParaRPr kumimoji="1" lang="ko-KR" alt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32040" y="1268759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VGG</a:t>
            </a:r>
            <a:endParaRPr kumimoji="1" lang="ko-KR" altLang="en-US" sz="2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9552" y="3933056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err="1" smtClean="0"/>
              <a:t>GoogLeNet</a:t>
            </a:r>
            <a:endParaRPr kumimoji="1" lang="ko-KR" altLang="en-US" sz="28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932040" y="3942793"/>
            <a:ext cx="1393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ResNet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89064"/>
            <a:ext cx="3608710" cy="18592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7728" y="1851640"/>
            <a:ext cx="4058768" cy="173405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4"/>
          <a:stretch/>
        </p:blipFill>
        <p:spPr bwMode="auto">
          <a:xfrm>
            <a:off x="319461" y="4863981"/>
            <a:ext cx="4263339" cy="113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502562" y="3179329"/>
            <a:ext cx="671314" cy="43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dirty="0" smtClean="0"/>
              <a:t>Implementing </a:t>
            </a:r>
            <a:r>
              <a:rPr kumimoji="1" lang="en-US" altLang="ko-KR" sz="3600" dirty="0" smtClean="0">
                <a:solidFill>
                  <a:srgbClr val="C00000"/>
                </a:solidFill>
              </a:rPr>
              <a:t>Logistic Regression</a:t>
            </a:r>
            <a:endParaRPr kumimoji="1"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935" y="1290567"/>
            <a:ext cx="3360000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1290567"/>
            <a:ext cx="3360000" cy="2520000"/>
          </a:xfrm>
          <a:prstGeom prst="rect">
            <a:avLst/>
          </a:prstGeom>
        </p:spPr>
      </p:pic>
      <p:pic>
        <p:nvPicPr>
          <p:cNvPr id="7" name="내용 개체 틀 2"/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935" y="4077072"/>
            <a:ext cx="3436672" cy="2057838"/>
          </a:xfrm>
          <a:prstGeom prst="rect">
            <a:avLst/>
          </a:prstGeom>
        </p:spPr>
      </p:pic>
      <p:pic>
        <p:nvPicPr>
          <p:cNvPr id="8" name="내용 개체 틀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4077073"/>
            <a:ext cx="3364472" cy="1008112"/>
          </a:xfrm>
          <a:prstGeom prst="rect">
            <a:avLst/>
          </a:prstGeom>
        </p:spPr>
      </p:pic>
      <p:pic>
        <p:nvPicPr>
          <p:cNvPr id="9" name="내용 개체 틀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5416084"/>
            <a:ext cx="3360000" cy="7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4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dirty="0"/>
              <a:t>Implementing </a:t>
            </a:r>
            <a:r>
              <a:rPr kumimoji="1" lang="en-US" altLang="ko-KR" sz="3600" dirty="0" smtClean="0">
                <a:solidFill>
                  <a:srgbClr val="C00000"/>
                </a:solidFill>
              </a:rPr>
              <a:t>Multi Layer Perceptron</a:t>
            </a:r>
            <a:endParaRPr kumimoji="1"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64" y="1196752"/>
            <a:ext cx="3360000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048" y="1196752"/>
            <a:ext cx="3360000" cy="25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04" y="3933056"/>
            <a:ext cx="3372560" cy="21515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169" y="3933056"/>
            <a:ext cx="3371879" cy="250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848800" cy="654032"/>
          </a:xfrm>
        </p:spPr>
        <p:txBody>
          <a:bodyPr/>
          <a:lstStyle/>
          <a:p>
            <a:r>
              <a:rPr kumimoji="1" lang="en-US" altLang="ko-KR" sz="3600" dirty="0"/>
              <a:t>Implementing </a:t>
            </a:r>
            <a:r>
              <a:rPr kumimoji="1" lang="en-US" altLang="ko-KR" sz="3600" dirty="0" smtClean="0">
                <a:solidFill>
                  <a:srgbClr val="C00000"/>
                </a:solidFill>
              </a:rPr>
              <a:t>CNN</a:t>
            </a:r>
            <a:endParaRPr kumimoji="1"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1161028"/>
            <a:ext cx="3360000" cy="2520000"/>
          </a:xfrm>
          <a:prstGeom prst="rect">
            <a:avLst/>
          </a:prstGeom>
        </p:spPr>
      </p:pic>
      <p:pic>
        <p:nvPicPr>
          <p:cNvPr id="6" name="내용 개체 틀 2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229" y="1052736"/>
            <a:ext cx="3391215" cy="2628292"/>
          </a:xfrm>
          <a:prstGeom prst="rect">
            <a:avLst/>
          </a:prstGeom>
        </p:spPr>
      </p:pic>
      <p:pic>
        <p:nvPicPr>
          <p:cNvPr id="7" name="내용 개체 틀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3933336"/>
            <a:ext cx="3337990" cy="2258640"/>
          </a:xfrm>
          <a:prstGeom prst="rect">
            <a:avLst/>
          </a:prstGeom>
        </p:spPr>
      </p:pic>
      <p:pic>
        <p:nvPicPr>
          <p:cNvPr id="8" name="내용 개체 틀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229" y="4005064"/>
            <a:ext cx="3396441" cy="201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6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dirty="0" smtClean="0"/>
              <a:t>Training with a </a:t>
            </a:r>
            <a:r>
              <a:rPr kumimoji="1" lang="en-US" altLang="ko-KR" sz="3600" dirty="0" smtClean="0">
                <a:solidFill>
                  <a:srgbClr val="C00000"/>
                </a:solidFill>
              </a:rPr>
              <a:t>Custom</a:t>
            </a:r>
            <a:r>
              <a:rPr kumimoji="1" lang="en-US" altLang="ko-KR" sz="3600" dirty="0" smtClean="0"/>
              <a:t> dataset</a:t>
            </a:r>
            <a:endParaRPr kumimoji="1"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02823"/>
            <a:ext cx="1823314" cy="52064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133" y="1130973"/>
            <a:ext cx="1912133" cy="52302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972" y="1340768"/>
            <a:ext cx="2062790" cy="39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430" y="1340768"/>
            <a:ext cx="2301019" cy="39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887" y="1340768"/>
            <a:ext cx="2301019" cy="39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1340768"/>
            <a:ext cx="2277070" cy="39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058200" y="5478929"/>
            <a:ext cx="5437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LR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40869" y="5478929"/>
            <a:ext cx="152638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LR-tuned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39638" y="5480789"/>
            <a:ext cx="82747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MLP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85066" y="5480790"/>
            <a:ext cx="87235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CNN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25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dirty="0" smtClean="0"/>
              <a:t>And if time permits, </a:t>
            </a:r>
            <a:endParaRPr kumimoji="1"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527" y="1544423"/>
            <a:ext cx="3960000" cy="2039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086" y="984568"/>
            <a:ext cx="350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Semantic Segmentation</a:t>
            </a:r>
            <a:endParaRPr kumimoji="1" lang="ko-KR" altLang="en-US" sz="24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2370" y="1544423"/>
            <a:ext cx="3960000" cy="208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48064" y="980728"/>
            <a:ext cx="2553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Object Detection</a:t>
            </a:r>
            <a:endParaRPr kumimoji="1" lang="ko-KR" altLang="en-US" sz="2400" dirty="0" smtClean="0"/>
          </a:p>
        </p:txBody>
      </p:sp>
      <p:pic>
        <p:nvPicPr>
          <p:cNvPr id="9" name="내용 개체 틀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527" y="4261350"/>
            <a:ext cx="3960000" cy="2119968"/>
          </a:xfr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95086" y="3757787"/>
            <a:ext cx="172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Visual QnA</a:t>
            </a:r>
            <a:endParaRPr kumimoji="1" lang="ko-KR" altLang="en-US" sz="2400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047" y="4221525"/>
            <a:ext cx="3960000" cy="24296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0" y="3757787"/>
            <a:ext cx="4598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Generative </a:t>
            </a:r>
            <a:r>
              <a:rPr kumimoji="1" lang="en-US" altLang="ko-KR" sz="2400" smtClean="0"/>
              <a:t>Adversarial Network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6797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Caution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673" y="1586803"/>
            <a:ext cx="4900654" cy="4362477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1000" y="1470819"/>
            <a:ext cx="5842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8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Deep learning theories </a:t>
            </a:r>
            <a:r>
              <a:rPr lang="en-US" altLang="ko-KR" sz="4400" dirty="0" smtClean="0">
                <a:solidFill>
                  <a:srgbClr val="C00000"/>
                </a:solidFill>
              </a:rPr>
              <a:t>covers</a:t>
            </a:r>
            <a:r>
              <a:rPr lang="en-US" altLang="ko-KR" sz="4400" dirty="0" smtClean="0"/>
              <a:t>,</a:t>
            </a:r>
            <a:br>
              <a:rPr lang="en-US" altLang="ko-KR" sz="4400" dirty="0" smtClean="0"/>
            </a:b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</a:rPr>
              <a:t>(in my original course)</a:t>
            </a:r>
            <a:endParaRPr lang="ko-KR" alt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8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255" t="11119" r="8726"/>
          <a:stretch/>
        </p:blipFill>
        <p:spPr bwMode="auto">
          <a:xfrm>
            <a:off x="2267744" y="1586409"/>
            <a:ext cx="4501602" cy="25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5408" y="1124744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AlexNet</a:t>
            </a:r>
            <a:endParaRPr kumimoji="1" lang="ko-KR" altLang="en-US" sz="24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4"/>
          <a:stretch/>
        </p:blipFill>
        <p:spPr bwMode="auto">
          <a:xfrm>
            <a:off x="1331640" y="4669073"/>
            <a:ext cx="6679566" cy="177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2809" y="4293096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/>
              <a:t>GoogleLeNet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3045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Algorithms behind AlphaGo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8499" y="5000476"/>
            <a:ext cx="494511" cy="81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287" y="5062018"/>
            <a:ext cx="550617" cy="8152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746" y="5014948"/>
            <a:ext cx="612900" cy="817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821" y="5000476"/>
            <a:ext cx="589048" cy="817200"/>
          </a:xfrm>
          <a:prstGeom prst="rect">
            <a:avLst/>
          </a:prstGeom>
        </p:spPr>
      </p:pic>
      <p:cxnSp>
        <p:nvCxnSpPr>
          <p:cNvPr id="11" name="꺾인 연결선 18"/>
          <p:cNvCxnSpPr/>
          <p:nvPr/>
        </p:nvCxnSpPr>
        <p:spPr>
          <a:xfrm rot="5400000">
            <a:off x="7021550" y="5113471"/>
            <a:ext cx="12700" cy="1408410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43608" y="5407412"/>
            <a:ext cx="217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</a:rPr>
              <a:t>SL Policy Network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3817" y="5302949"/>
            <a:ext cx="1411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Rollout net</a:t>
            </a:r>
          </a:p>
          <a:p>
            <a:r>
              <a:rPr lang="en-US" altLang="ko-KR" b="1" dirty="0" smtClean="0">
                <a:solidFill>
                  <a:srgbClr val="7030A0"/>
                </a:solidFill>
              </a:rPr>
              <a:t>Value net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2717" y="519918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R</a:t>
            </a:r>
            <a:r>
              <a:rPr lang="en-US" altLang="ko-KR" b="1" dirty="0" smtClean="0">
                <a:solidFill>
                  <a:srgbClr val="0000FF"/>
                </a:solidFill>
              </a:rPr>
              <a:t>L net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5" name="왼쪽 중괄호 4"/>
          <p:cNvSpPr/>
          <p:nvPr/>
        </p:nvSpPr>
        <p:spPr>
          <a:xfrm rot="16200000">
            <a:off x="2205436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5"/>
          <p:cNvSpPr/>
          <p:nvPr/>
        </p:nvSpPr>
        <p:spPr>
          <a:xfrm rot="16200000">
            <a:off x="6320237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24" y="1268760"/>
            <a:ext cx="8298352" cy="36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4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 tell the truth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71" y="1412776"/>
            <a:ext cx="6095657" cy="447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1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Regularization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Picture 2" descr="http://cfile5.uf.tistory.com/image/2404DE3F53902B1C1394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6907568" cy="392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5616" y="5415607"/>
            <a:ext cx="5689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Main purpose is to avoid “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2400" dirty="0" smtClean="0">
                <a:latin typeface="+mn-ea"/>
              </a:rPr>
              <a:t>”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615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Optimization methods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915107"/>
            <a:ext cx="4113248" cy="3184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440" y="1772816"/>
            <a:ext cx="4297040" cy="33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Restricted Boltzmann machine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340768"/>
            <a:ext cx="4852976" cy="39655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550" y="2060848"/>
            <a:ext cx="5607850" cy="42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Denoising auto-encoder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237" y="2024549"/>
            <a:ext cx="3049126" cy="29886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74" y="2024549"/>
            <a:ext cx="3049126" cy="29523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" y="2024549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7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9" y="1556793"/>
            <a:ext cx="9036262" cy="43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Weakly-supervised localization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016" y="1119188"/>
            <a:ext cx="7605967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6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Object Detection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53" y="3645024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306" y="1146968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84" y="1124744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45321" y="2924944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910192" y="2940584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155143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 R-CNN</a:t>
            </a:r>
            <a:endParaRPr lang="ko-KR" altLang="en-US" sz="2400" dirty="0" smtClean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840" y="3554533"/>
            <a:ext cx="3327090" cy="221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316579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Faster R-CNN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171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 - LSTM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Picture 2" descr="C:\Users\CPSLAB\Desktop\LSTM3-chain.pn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38412" y="1193180"/>
            <a:ext cx="4514304" cy="49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3"/>
          <p:cNvSpPr txBox="1">
            <a:spLocks/>
          </p:cNvSpPr>
          <p:nvPr/>
        </p:nvSpPr>
        <p:spPr>
          <a:xfrm>
            <a:off x="3505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7653" y="2829797"/>
            <a:ext cx="176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31988" y="4352404"/>
            <a:ext cx="209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7312" y="2524834"/>
            <a:ext cx="163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Forget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9566" y="3318892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Input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138" y="3585716"/>
            <a:ext cx="1703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Output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7294" y="2842224"/>
            <a:ext cx="257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7155" y="4377803"/>
            <a:ext cx="290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4200" y="5614640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Input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2160" y="126876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Output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2338" y="5805264"/>
            <a:ext cx="3556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mtClean="0">
                <a:solidFill>
                  <a:srgbClr val="0070C0"/>
                </a:solidFill>
              </a:rPr>
              <a:t>Output = Hidden state</a:t>
            </a:r>
            <a:endParaRPr kumimoji="1" lang="ko-KR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85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Visual Q&amp;A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50" y="1340768"/>
            <a:ext cx="8496300" cy="4548456"/>
          </a:xfrm>
        </p:spPr>
      </p:pic>
    </p:spTree>
    <p:extLst>
      <p:ext uri="{BB962C8B-B14F-4D97-AF65-F5344CB8AC3E}">
        <p14:creationId xmlns:p14="http://schemas.microsoft.com/office/powerpoint/2010/main" val="48697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Super resolution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592" y="908720"/>
            <a:ext cx="7272808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7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969667"/>
            <a:ext cx="7164288" cy="5051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5776" y="5991671"/>
            <a:ext cx="3996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</a:t>
            </a:r>
            <a:r>
              <a:rPr kumimoji="1" lang="en-US" altLang="ko-KR" sz="2400" dirty="0" err="1"/>
              <a:t>hunkim.github.io</a:t>
            </a:r>
            <a:r>
              <a:rPr kumimoji="1" lang="en-US" altLang="ko-KR" sz="2400" dirty="0"/>
              <a:t>/ml/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3531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reinforcement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9632" y="1700808"/>
            <a:ext cx="655272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Handwriting generation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1457672"/>
            <a:ext cx="83629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156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 embedding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59"/>
            <a:ext cx="9144000" cy="40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8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Image captioning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8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60848"/>
            <a:ext cx="8496300" cy="32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7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Hangul-RNN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32917"/>
            <a:ext cx="8496300" cy="48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1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Network &amp; analyses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4217392" cy="3554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7994" y="1842318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reduction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47994" y="2527000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047994" y="3211682"/>
            <a:ext cx="36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</a:t>
            </a:r>
            <a:r>
              <a:rPr kumimoji="1" lang="en-US" altLang="ko-KR" sz="2400" dirty="0" err="1" smtClean="0"/>
              <a:t>increasement</a:t>
            </a:r>
            <a:endParaRPr kumimoji="1" lang="ko-KR" altLang="en-US" sz="24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349" y="2230357"/>
            <a:ext cx="5620962" cy="36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Neural Style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200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Understanding Deep Image Representations by Inverting </a:t>
            </a:r>
            <a:r>
              <a:rPr lang="en-US" altLang="ko-KR" dirty="0" smtClean="0"/>
              <a:t>Them</a:t>
            </a:r>
          </a:p>
          <a:p>
            <a:r>
              <a:rPr lang="en-US" altLang="ko-KR" b="1" dirty="0" smtClean="0"/>
              <a:t>CVPR2015</a:t>
            </a:r>
            <a:endParaRPr lang="en-US" altLang="ko-KR" b="1" dirty="0"/>
          </a:p>
        </p:txBody>
      </p:sp>
      <p:sp>
        <p:nvSpPr>
          <p:cNvPr id="6" name="직사각형 5"/>
          <p:cNvSpPr/>
          <p:nvPr/>
        </p:nvSpPr>
        <p:spPr>
          <a:xfrm>
            <a:off x="61156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Texture Synthesis Using Convolutional Neural Networks </a:t>
            </a:r>
          </a:p>
          <a:p>
            <a:r>
              <a:rPr lang="en-US" altLang="ko-KR" b="1" dirty="0"/>
              <a:t>NIPS2015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4649" y="2515756"/>
            <a:ext cx="38671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346" y="2313811"/>
            <a:ext cx="3451606" cy="363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images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6980850" cy="38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66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Generative adversarial 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46" y="1268760"/>
            <a:ext cx="4157246" cy="24347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7521" y="1052736"/>
            <a:ext cx="3754919" cy="28668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844" y="3935091"/>
            <a:ext cx="7236296" cy="22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Deep learning implementations </a:t>
            </a:r>
            <a:r>
              <a:rPr lang="en-US" altLang="ko-KR" sz="4400" dirty="0" smtClean="0">
                <a:solidFill>
                  <a:srgbClr val="C00000"/>
                </a:solidFill>
              </a:rPr>
              <a:t>cover,</a:t>
            </a:r>
            <a:br>
              <a:rPr lang="en-US" altLang="ko-KR" sz="4400" dirty="0" smtClean="0">
                <a:solidFill>
                  <a:srgbClr val="C00000"/>
                </a:solidFill>
              </a:rPr>
            </a:br>
            <a:r>
              <a:rPr lang="en-US" altLang="ko-KR" sz="2800" dirty="0">
                <a:solidFill>
                  <a:prstClr val="white">
                    <a:lumMod val="65000"/>
                  </a:prstClr>
                </a:solidFill>
              </a:rPr>
              <a:t> (in my original course)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0676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Python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6182072" cy="21027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044" y="1956048"/>
            <a:ext cx="6015044" cy="15449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084" y="2164078"/>
            <a:ext cx="5097735" cy="41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1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3941" y="5858108"/>
            <a:ext cx="7616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nl-NL" altLang="ko-KR" sz="2400" dirty="0" err="1"/>
              <a:t>https</a:t>
            </a:r>
            <a:r>
              <a:rPr kumimoji="1" lang="nl-NL" altLang="ko-KR" sz="2400" dirty="0"/>
              <a:t>://</a:t>
            </a:r>
            <a:r>
              <a:rPr kumimoji="1" lang="nl-NL" altLang="ko-KR" sz="2400" dirty="0" err="1" smtClean="0"/>
              <a:t>tensorflowkorea.wordpress.com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13" y="1072475"/>
            <a:ext cx="6222972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6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Using MNIST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109" y="1119188"/>
            <a:ext cx="6131782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9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image handling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16" y="1518097"/>
            <a:ext cx="6213600" cy="4539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981267"/>
            <a:ext cx="5400016" cy="52744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362" y="185055"/>
            <a:ext cx="3024336" cy="64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TensorFlow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15816" y="1772816"/>
            <a:ext cx="3312368" cy="43204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4578" y="1268760"/>
            <a:ext cx="5036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Computational Graph (TensorFlow)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939674" y="4416935"/>
            <a:ext cx="12862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Variable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7706" y="5155298"/>
            <a:ext cx="18501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PlaceHolder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789954" y="3652429"/>
            <a:ext cx="158569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Operation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191506" y="2935954"/>
            <a:ext cx="7825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Loss</a:t>
            </a:r>
            <a:endParaRPr kumimoji="1" lang="ko-KR" alt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806785" y="2204864"/>
            <a:ext cx="15520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Optimizer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4696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Logistic regression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198" y="1119188"/>
            <a:ext cx="6403603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Multi-layer perceptron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946" y="1119188"/>
            <a:ext cx="6556107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Generating own datasets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805" y="1119188"/>
            <a:ext cx="5998389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6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Denoising auto-encoder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3"/>
          <a:stretch/>
        </p:blipFill>
        <p:spPr>
          <a:xfrm>
            <a:off x="323850" y="1640217"/>
            <a:ext cx="8496300" cy="42205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237" y="2528605"/>
            <a:ext cx="3049126" cy="2988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74" y="2528605"/>
            <a:ext cx="3049126" cy="29523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0" y="2528605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0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116" y="1119188"/>
            <a:ext cx="4885767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4942"/>
            <a:ext cx="9144000" cy="12081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9512" y="3717032"/>
            <a:ext cx="2088232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22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044281"/>
            <a:ext cx="6249778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044281"/>
            <a:ext cx="6082050" cy="533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TensorBoard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507" y="1119188"/>
            <a:ext cx="7624985" cy="5262562"/>
          </a:xfrm>
          <a:prstGeom prst="rect">
            <a:avLst/>
          </a:prstGeom>
        </p:spPr>
      </p:pic>
      <p:pic>
        <p:nvPicPr>
          <p:cNvPr id="6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749" y="1119188"/>
            <a:ext cx="3242501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2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16752" y="6135687"/>
            <a:ext cx="39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http://cs231n.stanford.edu/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57" y="980728"/>
            <a:ext cx="5963461" cy="518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Multi-to-one 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613" y="1119188"/>
            <a:ext cx="6962774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589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Word2vec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5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690" y="1119188"/>
            <a:ext cx="7826620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7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Char-RNN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18390"/>
            <a:ext cx="8496300" cy="44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Neural style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667" y="1119188"/>
            <a:ext cx="5734665" cy="5262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19188"/>
            <a:ext cx="2456106" cy="5456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573" y="1119188"/>
            <a:ext cx="2477389" cy="54563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643" y="1130996"/>
            <a:ext cx="2454591" cy="54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9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826" y="908720"/>
            <a:ext cx="540634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16752" y="6135687"/>
            <a:ext cx="39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http://cs224d.stanford.edu/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1076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689" y="1196752"/>
            <a:ext cx="6810622" cy="468565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55776" y="6093296"/>
            <a:ext cx="4031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https://github.com/sjchoi86</a:t>
            </a:r>
          </a:p>
        </p:txBody>
      </p:sp>
    </p:spTree>
    <p:extLst>
      <p:ext uri="{BB962C8B-B14F-4D97-AF65-F5344CB8AC3E}">
        <p14:creationId xmlns:p14="http://schemas.microsoft.com/office/powerpoint/2010/main" val="197721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Goal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210" y="1119188"/>
            <a:ext cx="7139580" cy="5262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9992" y="5262299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TensorFlow</a:t>
            </a:r>
          </a:p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Implementation</a:t>
            </a:r>
            <a:endParaRPr kumimoji="1" lang="ko-KR" altLang="en-US" sz="2400" b="1" dirty="0" smtClean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5656" y="5262299"/>
            <a:ext cx="3038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Deep Learning</a:t>
            </a:r>
          </a:p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Theories</a:t>
            </a:r>
            <a:endParaRPr kumimoji="1" lang="ko-KR" altLang="en-US" sz="2400" b="1" dirty="0" smtClean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534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33055</TotalTime>
  <Words>417</Words>
  <Application>Microsoft Macintosh PowerPoint</Application>
  <PresentationFormat>화면 슬라이드 쇼(4:3)</PresentationFormat>
  <Paragraphs>201</Paragraphs>
  <Slides>63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맑은 고딕</vt:lpstr>
      <vt:lpstr>휴먼둥근헤드라인</vt:lpstr>
      <vt:lpstr>Garamond</vt:lpstr>
      <vt:lpstr>Meiryo UI</vt:lpstr>
      <vt:lpstr>Microsoft YaHei</vt:lpstr>
      <vt:lpstr>Arial</vt:lpstr>
      <vt:lpstr>Office 테마</vt:lpstr>
      <vt:lpstr>PowerPoint 프레젠테이션</vt:lpstr>
      <vt:lpstr>Deep learning</vt:lpstr>
      <vt:lpstr>To tell the truth</vt:lpstr>
      <vt:lpstr>Deep learning tutorial</vt:lpstr>
      <vt:lpstr>Deep learning tutorial</vt:lpstr>
      <vt:lpstr>Deep learning tutorial</vt:lpstr>
      <vt:lpstr>Deep learning tutorial</vt:lpstr>
      <vt:lpstr>Deep learning tutorial</vt:lpstr>
      <vt:lpstr>Goal</vt:lpstr>
      <vt:lpstr>SNS</vt:lpstr>
      <vt:lpstr>Importantly,</vt:lpstr>
      <vt:lpstr>More importantly,</vt:lpstr>
      <vt:lpstr>In this workshop, we will cover,</vt:lpstr>
      <vt:lpstr>Outline</vt:lpstr>
      <vt:lpstr>Basic Python usage</vt:lpstr>
      <vt:lpstr>Image Handling</vt:lpstr>
      <vt:lpstr>Basic TensorFlow</vt:lpstr>
      <vt:lpstr>MNIST usage</vt:lpstr>
      <vt:lpstr>Convolutional Neural Network</vt:lpstr>
      <vt:lpstr>CNN Architectures</vt:lpstr>
      <vt:lpstr>Implementing Logistic Regression</vt:lpstr>
      <vt:lpstr>Implementing Multi Layer Perceptron</vt:lpstr>
      <vt:lpstr>Implementing CNN</vt:lpstr>
      <vt:lpstr>Training with a Custom dataset</vt:lpstr>
      <vt:lpstr>And if time permits, </vt:lpstr>
      <vt:lpstr>Caution</vt:lpstr>
      <vt:lpstr>Deep learning theories covers, (in my original course)</vt:lpstr>
      <vt:lpstr>Convolutional neural network</vt:lpstr>
      <vt:lpstr>Algorithms behind AlphaGo</vt:lpstr>
      <vt:lpstr>Regularization</vt:lpstr>
      <vt:lpstr>Optimization methods</vt:lpstr>
      <vt:lpstr>Restricted Boltzmann machine</vt:lpstr>
      <vt:lpstr>Denoising auto-encoder</vt:lpstr>
      <vt:lpstr>Semantic segmentation</vt:lpstr>
      <vt:lpstr>Weakly-supervised localization</vt:lpstr>
      <vt:lpstr>Object Detection</vt:lpstr>
      <vt:lpstr>RNN - LSTM</vt:lpstr>
      <vt:lpstr>Visual Q&amp;A</vt:lpstr>
      <vt:lpstr>Super resolution</vt:lpstr>
      <vt:lpstr>Deep reinforcement learning</vt:lpstr>
      <vt:lpstr>Handwriting generation</vt:lpstr>
      <vt:lpstr>Word embedding</vt:lpstr>
      <vt:lpstr>Image captioning</vt:lpstr>
      <vt:lpstr>Hangul-RNN</vt:lpstr>
      <vt:lpstr>Residual Network &amp; analyses</vt:lpstr>
      <vt:lpstr>Neural Style</vt:lpstr>
      <vt:lpstr>Generative adversarial networks</vt:lpstr>
      <vt:lpstr>Deep learning implementations cover,  (in my original course)</vt:lpstr>
      <vt:lpstr>Basic Python</vt:lpstr>
      <vt:lpstr>Using MNIST</vt:lpstr>
      <vt:lpstr>Basic image handling</vt:lpstr>
      <vt:lpstr>Basic TensorFlow</vt:lpstr>
      <vt:lpstr>Logistic regression</vt:lpstr>
      <vt:lpstr>Multi-layer perceptron</vt:lpstr>
      <vt:lpstr>Generating own datasets</vt:lpstr>
      <vt:lpstr>Denoising auto-encoder</vt:lpstr>
      <vt:lpstr>Convolutional neural network</vt:lpstr>
      <vt:lpstr>Semantic segmentation</vt:lpstr>
      <vt:lpstr>TensorBoard</vt:lpstr>
      <vt:lpstr>Multi-to-one RNN</vt:lpstr>
      <vt:lpstr>Word2vec</vt:lpstr>
      <vt:lpstr>Char-RNN</vt:lpstr>
      <vt:lpstr>Neural style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1160</cp:revision>
  <dcterms:created xsi:type="dcterms:W3CDTF">2010-03-17T18:05:41Z</dcterms:created>
  <dcterms:modified xsi:type="dcterms:W3CDTF">2016-09-25T04:37:39Z</dcterms:modified>
</cp:coreProperties>
</file>